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0" d="100"/>
          <a:sy n="60" d="100"/>
        </p:scale>
        <p:origin x="-1434" y="-3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BBA613DE-EBB6-45B4-AEC8-CD2AF8817B0F}" type="datetimeFigureOut">
              <a:rPr lang="en-MY" smtClean="0"/>
              <a:pPr/>
              <a:t>15/1/2015</a:t>
            </a:fld>
            <a:endParaRPr lang="en-MY" dirty="0"/>
          </a:p>
        </p:txBody>
      </p:sp>
      <p:sp>
        <p:nvSpPr>
          <p:cNvPr id="2" name="Footer Placeholder 1"/>
          <p:cNvSpPr>
            <a:spLocks noGrp="1"/>
          </p:cNvSpPr>
          <p:nvPr>
            <p:ph type="ftr" sz="quarter" idx="11"/>
          </p:nvPr>
        </p:nvSpPr>
        <p:spPr/>
        <p:txBody>
          <a:bodyPr/>
          <a:lstStyle/>
          <a:p>
            <a:endParaRPr lang="en-MY" dirty="0"/>
          </a:p>
        </p:txBody>
      </p:sp>
      <p:sp>
        <p:nvSpPr>
          <p:cNvPr id="15" name="Slide Number Placeholder 14"/>
          <p:cNvSpPr>
            <a:spLocks noGrp="1"/>
          </p:cNvSpPr>
          <p:nvPr>
            <p:ph type="sldNum" sz="quarter" idx="12"/>
          </p:nvPr>
        </p:nvSpPr>
        <p:spPr>
          <a:xfrm>
            <a:off x="8229600" y="6473952"/>
            <a:ext cx="758952" cy="246888"/>
          </a:xfrm>
        </p:spPr>
        <p:txBody>
          <a:bodyPr/>
          <a:lstStyle/>
          <a:p>
            <a:fld id="{48F50D5D-88A2-4408-A026-CC1D036FEB1E}" type="slidenum">
              <a:rPr lang="en-MY" smtClean="0"/>
              <a:pPr/>
              <a:t>‹#›</a:t>
            </a:fld>
            <a:endParaRPr lang="en-MY"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BA613DE-EBB6-45B4-AEC8-CD2AF8817B0F}" type="datetimeFigureOut">
              <a:rPr lang="en-MY" smtClean="0"/>
              <a:pPr/>
              <a:t>15/1/2015</a:t>
            </a:fld>
            <a:endParaRPr lang="en-MY" dirty="0"/>
          </a:p>
        </p:txBody>
      </p:sp>
      <p:sp>
        <p:nvSpPr>
          <p:cNvPr id="5" name="Footer Placeholder 4"/>
          <p:cNvSpPr>
            <a:spLocks noGrp="1"/>
          </p:cNvSpPr>
          <p:nvPr>
            <p:ph type="ftr" sz="quarter" idx="11"/>
          </p:nvPr>
        </p:nvSpPr>
        <p:spPr/>
        <p:txBody>
          <a:bodyPr/>
          <a:lstStyle/>
          <a:p>
            <a:endParaRPr lang="en-MY" dirty="0"/>
          </a:p>
        </p:txBody>
      </p:sp>
      <p:sp>
        <p:nvSpPr>
          <p:cNvPr id="6" name="Slide Number Placeholder 5"/>
          <p:cNvSpPr>
            <a:spLocks noGrp="1"/>
          </p:cNvSpPr>
          <p:nvPr>
            <p:ph type="sldNum" sz="quarter" idx="12"/>
          </p:nvPr>
        </p:nvSpPr>
        <p:spPr/>
        <p:txBody>
          <a:bodyPr/>
          <a:lstStyle/>
          <a:p>
            <a:fld id="{48F50D5D-88A2-4408-A026-CC1D036FEB1E}" type="slidenum">
              <a:rPr lang="en-MY" smtClean="0"/>
              <a:pPr/>
              <a:t>‹#›</a:t>
            </a:fld>
            <a:endParaRPr lang="en-MY"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BA613DE-EBB6-45B4-AEC8-CD2AF8817B0F}" type="datetimeFigureOut">
              <a:rPr lang="en-MY" smtClean="0"/>
              <a:pPr/>
              <a:t>15/1/2015</a:t>
            </a:fld>
            <a:endParaRPr lang="en-MY" dirty="0"/>
          </a:p>
        </p:txBody>
      </p:sp>
      <p:sp>
        <p:nvSpPr>
          <p:cNvPr id="5" name="Footer Placeholder 4"/>
          <p:cNvSpPr>
            <a:spLocks noGrp="1"/>
          </p:cNvSpPr>
          <p:nvPr>
            <p:ph type="ftr" sz="quarter" idx="11"/>
          </p:nvPr>
        </p:nvSpPr>
        <p:spPr/>
        <p:txBody>
          <a:bodyPr/>
          <a:lstStyle/>
          <a:p>
            <a:endParaRPr lang="en-MY" dirty="0"/>
          </a:p>
        </p:txBody>
      </p:sp>
      <p:sp>
        <p:nvSpPr>
          <p:cNvPr id="6" name="Slide Number Placeholder 5"/>
          <p:cNvSpPr>
            <a:spLocks noGrp="1"/>
          </p:cNvSpPr>
          <p:nvPr>
            <p:ph type="sldNum" sz="quarter" idx="12"/>
          </p:nvPr>
        </p:nvSpPr>
        <p:spPr/>
        <p:txBody>
          <a:bodyPr/>
          <a:lstStyle/>
          <a:p>
            <a:fld id="{48F50D5D-88A2-4408-A026-CC1D036FEB1E}" type="slidenum">
              <a:rPr lang="en-MY" smtClean="0"/>
              <a:pPr/>
              <a:t>‹#›</a:t>
            </a:fld>
            <a:endParaRPr lang="en-MY"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BBA613DE-EBB6-45B4-AEC8-CD2AF8817B0F}" type="datetimeFigureOut">
              <a:rPr lang="en-MY" smtClean="0"/>
              <a:pPr/>
              <a:t>15/1/2015</a:t>
            </a:fld>
            <a:endParaRPr lang="en-MY" dirty="0"/>
          </a:p>
        </p:txBody>
      </p:sp>
      <p:sp>
        <p:nvSpPr>
          <p:cNvPr id="19" name="Footer Placeholder 18"/>
          <p:cNvSpPr>
            <a:spLocks noGrp="1"/>
          </p:cNvSpPr>
          <p:nvPr>
            <p:ph type="ftr" sz="quarter" idx="11"/>
          </p:nvPr>
        </p:nvSpPr>
        <p:spPr>
          <a:xfrm>
            <a:off x="3581400" y="76200"/>
            <a:ext cx="2895600" cy="288925"/>
          </a:xfrm>
        </p:spPr>
        <p:txBody>
          <a:bodyPr/>
          <a:lstStyle/>
          <a:p>
            <a:endParaRPr lang="en-MY" dirty="0"/>
          </a:p>
        </p:txBody>
      </p:sp>
      <p:sp>
        <p:nvSpPr>
          <p:cNvPr id="16" name="Slide Number Placeholder 15"/>
          <p:cNvSpPr>
            <a:spLocks noGrp="1"/>
          </p:cNvSpPr>
          <p:nvPr>
            <p:ph type="sldNum" sz="quarter" idx="12"/>
          </p:nvPr>
        </p:nvSpPr>
        <p:spPr>
          <a:xfrm>
            <a:off x="8229600" y="6473952"/>
            <a:ext cx="758952" cy="246888"/>
          </a:xfrm>
        </p:spPr>
        <p:txBody>
          <a:bodyPr/>
          <a:lstStyle/>
          <a:p>
            <a:fld id="{48F50D5D-88A2-4408-A026-CC1D036FEB1E}" type="slidenum">
              <a:rPr lang="en-MY" smtClean="0"/>
              <a:pPr/>
              <a:t>‹#›</a:t>
            </a:fld>
            <a:endParaRPr lang="en-MY"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BBA613DE-EBB6-45B4-AEC8-CD2AF8817B0F}" type="datetimeFigureOut">
              <a:rPr lang="en-MY" smtClean="0"/>
              <a:pPr/>
              <a:t>15/1/2015</a:t>
            </a:fld>
            <a:endParaRPr lang="en-MY" dirty="0"/>
          </a:p>
        </p:txBody>
      </p:sp>
      <p:sp>
        <p:nvSpPr>
          <p:cNvPr id="11" name="Footer Placeholder 10"/>
          <p:cNvSpPr>
            <a:spLocks noGrp="1"/>
          </p:cNvSpPr>
          <p:nvPr>
            <p:ph type="ftr" sz="quarter" idx="11"/>
          </p:nvPr>
        </p:nvSpPr>
        <p:spPr/>
        <p:txBody>
          <a:bodyPr/>
          <a:lstStyle/>
          <a:p>
            <a:endParaRPr lang="en-MY" dirty="0"/>
          </a:p>
        </p:txBody>
      </p:sp>
      <p:sp>
        <p:nvSpPr>
          <p:cNvPr id="16" name="Slide Number Placeholder 15"/>
          <p:cNvSpPr>
            <a:spLocks noGrp="1"/>
          </p:cNvSpPr>
          <p:nvPr>
            <p:ph type="sldNum" sz="quarter" idx="12"/>
          </p:nvPr>
        </p:nvSpPr>
        <p:spPr/>
        <p:txBody>
          <a:bodyPr/>
          <a:lstStyle/>
          <a:p>
            <a:fld id="{48F50D5D-88A2-4408-A026-CC1D036FEB1E}" type="slidenum">
              <a:rPr lang="en-MY" smtClean="0"/>
              <a:pPr/>
              <a:t>‹#›</a:t>
            </a:fld>
            <a:endParaRPr lang="en-MY" dirty="0"/>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BBA613DE-EBB6-45B4-AEC8-CD2AF8817B0F}" type="datetimeFigureOut">
              <a:rPr lang="en-MY" smtClean="0"/>
              <a:pPr/>
              <a:t>15/1/2015</a:t>
            </a:fld>
            <a:endParaRPr lang="en-MY" dirty="0"/>
          </a:p>
        </p:txBody>
      </p:sp>
      <p:sp>
        <p:nvSpPr>
          <p:cNvPr id="10" name="Footer Placeholder 9"/>
          <p:cNvSpPr>
            <a:spLocks noGrp="1"/>
          </p:cNvSpPr>
          <p:nvPr>
            <p:ph type="ftr" sz="quarter" idx="11"/>
          </p:nvPr>
        </p:nvSpPr>
        <p:spPr/>
        <p:txBody>
          <a:bodyPr/>
          <a:lstStyle/>
          <a:p>
            <a:endParaRPr lang="en-MY" dirty="0"/>
          </a:p>
        </p:txBody>
      </p:sp>
      <p:sp>
        <p:nvSpPr>
          <p:cNvPr id="31" name="Slide Number Placeholder 30"/>
          <p:cNvSpPr>
            <a:spLocks noGrp="1"/>
          </p:cNvSpPr>
          <p:nvPr>
            <p:ph type="sldNum" sz="quarter" idx="12"/>
          </p:nvPr>
        </p:nvSpPr>
        <p:spPr/>
        <p:txBody>
          <a:bodyPr/>
          <a:lstStyle/>
          <a:p>
            <a:fld id="{48F50D5D-88A2-4408-A026-CC1D036FEB1E}" type="slidenum">
              <a:rPr lang="en-MY" smtClean="0"/>
              <a:pPr/>
              <a:t>‹#›</a:t>
            </a:fld>
            <a:endParaRPr lang="en-MY"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BBA613DE-EBB6-45B4-AEC8-CD2AF8817B0F}" type="datetimeFigureOut">
              <a:rPr lang="en-MY" smtClean="0"/>
              <a:pPr/>
              <a:t>15/1/2015</a:t>
            </a:fld>
            <a:endParaRPr lang="en-MY" dirty="0"/>
          </a:p>
        </p:txBody>
      </p:sp>
      <p:sp>
        <p:nvSpPr>
          <p:cNvPr id="6" name="Footer Placeholder 5"/>
          <p:cNvSpPr>
            <a:spLocks noGrp="1"/>
          </p:cNvSpPr>
          <p:nvPr>
            <p:ph type="ftr" sz="quarter" idx="11"/>
          </p:nvPr>
        </p:nvSpPr>
        <p:spPr/>
        <p:txBody>
          <a:bodyPr/>
          <a:lstStyle/>
          <a:p>
            <a:endParaRPr lang="en-MY" dirty="0"/>
          </a:p>
        </p:txBody>
      </p:sp>
      <p:sp>
        <p:nvSpPr>
          <p:cNvPr id="7" name="Slide Number Placeholder 6"/>
          <p:cNvSpPr>
            <a:spLocks noGrp="1"/>
          </p:cNvSpPr>
          <p:nvPr>
            <p:ph type="sldNum" sz="quarter" idx="12"/>
          </p:nvPr>
        </p:nvSpPr>
        <p:spPr>
          <a:xfrm>
            <a:off x="8229600" y="6477000"/>
            <a:ext cx="762000" cy="246888"/>
          </a:xfrm>
        </p:spPr>
        <p:txBody>
          <a:bodyPr/>
          <a:lstStyle/>
          <a:p>
            <a:fld id="{48F50D5D-88A2-4408-A026-CC1D036FEB1E}" type="slidenum">
              <a:rPr lang="en-MY" smtClean="0"/>
              <a:pPr/>
              <a:t>‹#›</a:t>
            </a:fld>
            <a:endParaRPr lang="en-MY" dirty="0"/>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BBA613DE-EBB6-45B4-AEC8-CD2AF8817B0F}" type="datetimeFigureOut">
              <a:rPr lang="en-MY" smtClean="0"/>
              <a:pPr/>
              <a:t>15/1/2015</a:t>
            </a:fld>
            <a:endParaRPr lang="en-MY" dirty="0"/>
          </a:p>
        </p:txBody>
      </p:sp>
      <p:sp>
        <p:nvSpPr>
          <p:cNvPr id="21" name="Footer Placeholder 20"/>
          <p:cNvSpPr>
            <a:spLocks noGrp="1"/>
          </p:cNvSpPr>
          <p:nvPr>
            <p:ph type="ftr" sz="quarter" idx="11"/>
          </p:nvPr>
        </p:nvSpPr>
        <p:spPr/>
        <p:txBody>
          <a:bodyPr/>
          <a:lstStyle/>
          <a:p>
            <a:endParaRPr lang="en-MY" dirty="0"/>
          </a:p>
        </p:txBody>
      </p:sp>
      <p:sp>
        <p:nvSpPr>
          <p:cNvPr id="6" name="Slide Number Placeholder 5"/>
          <p:cNvSpPr>
            <a:spLocks noGrp="1"/>
          </p:cNvSpPr>
          <p:nvPr>
            <p:ph type="sldNum" sz="quarter" idx="12"/>
          </p:nvPr>
        </p:nvSpPr>
        <p:spPr/>
        <p:txBody>
          <a:bodyPr/>
          <a:lstStyle/>
          <a:p>
            <a:fld id="{48F50D5D-88A2-4408-A026-CC1D036FEB1E}" type="slidenum">
              <a:rPr lang="en-MY" smtClean="0"/>
              <a:pPr/>
              <a:t>‹#›</a:t>
            </a:fld>
            <a:endParaRPr lang="en-MY"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BA613DE-EBB6-45B4-AEC8-CD2AF8817B0F}" type="datetimeFigureOut">
              <a:rPr lang="en-MY" smtClean="0"/>
              <a:pPr/>
              <a:t>15/1/2015</a:t>
            </a:fld>
            <a:endParaRPr lang="en-MY" dirty="0"/>
          </a:p>
        </p:txBody>
      </p:sp>
      <p:sp>
        <p:nvSpPr>
          <p:cNvPr id="24" name="Footer Placeholder 23"/>
          <p:cNvSpPr>
            <a:spLocks noGrp="1"/>
          </p:cNvSpPr>
          <p:nvPr>
            <p:ph type="ftr" sz="quarter" idx="11"/>
          </p:nvPr>
        </p:nvSpPr>
        <p:spPr/>
        <p:txBody>
          <a:bodyPr/>
          <a:lstStyle/>
          <a:p>
            <a:endParaRPr lang="en-MY" dirty="0"/>
          </a:p>
        </p:txBody>
      </p:sp>
      <p:sp>
        <p:nvSpPr>
          <p:cNvPr id="7" name="Slide Number Placeholder 6"/>
          <p:cNvSpPr>
            <a:spLocks noGrp="1"/>
          </p:cNvSpPr>
          <p:nvPr>
            <p:ph type="sldNum" sz="quarter" idx="12"/>
          </p:nvPr>
        </p:nvSpPr>
        <p:spPr/>
        <p:txBody>
          <a:bodyPr/>
          <a:lstStyle/>
          <a:p>
            <a:fld id="{48F50D5D-88A2-4408-A026-CC1D036FEB1E}" type="slidenum">
              <a:rPr lang="en-MY" smtClean="0"/>
              <a:pPr/>
              <a:t>‹#›</a:t>
            </a:fld>
            <a:endParaRPr lang="en-MY"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BBA613DE-EBB6-45B4-AEC8-CD2AF8817B0F}" type="datetimeFigureOut">
              <a:rPr lang="en-MY" smtClean="0"/>
              <a:pPr/>
              <a:t>15/1/2015</a:t>
            </a:fld>
            <a:endParaRPr lang="en-MY" dirty="0"/>
          </a:p>
        </p:txBody>
      </p:sp>
      <p:sp>
        <p:nvSpPr>
          <p:cNvPr id="29" name="Footer Placeholder 28"/>
          <p:cNvSpPr>
            <a:spLocks noGrp="1"/>
          </p:cNvSpPr>
          <p:nvPr>
            <p:ph type="ftr" sz="quarter" idx="11"/>
          </p:nvPr>
        </p:nvSpPr>
        <p:spPr/>
        <p:txBody>
          <a:bodyPr/>
          <a:lstStyle/>
          <a:p>
            <a:endParaRPr lang="en-MY" dirty="0"/>
          </a:p>
        </p:txBody>
      </p:sp>
      <p:sp>
        <p:nvSpPr>
          <p:cNvPr id="7" name="Slide Number Placeholder 6"/>
          <p:cNvSpPr>
            <a:spLocks noGrp="1"/>
          </p:cNvSpPr>
          <p:nvPr>
            <p:ph type="sldNum" sz="quarter" idx="12"/>
          </p:nvPr>
        </p:nvSpPr>
        <p:spPr/>
        <p:txBody>
          <a:bodyPr/>
          <a:lstStyle/>
          <a:p>
            <a:fld id="{48F50D5D-88A2-4408-A026-CC1D036FEB1E}" type="slidenum">
              <a:rPr lang="en-MY" smtClean="0"/>
              <a:pPr/>
              <a:t>‹#›</a:t>
            </a:fld>
            <a:endParaRPr lang="en-MY"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dirty="0" smtClean="0"/>
              <a:t>Click icon to add picture</a:t>
            </a:r>
            <a:endParaRPr kumimoji="0" lang="en-US" dirty="0"/>
          </a:p>
        </p:txBody>
      </p:sp>
      <p:sp>
        <p:nvSpPr>
          <p:cNvPr id="7" name="Date Placeholder 6"/>
          <p:cNvSpPr>
            <a:spLocks noGrp="1"/>
          </p:cNvSpPr>
          <p:nvPr>
            <p:ph type="dt" sz="half" idx="10"/>
          </p:nvPr>
        </p:nvSpPr>
        <p:spPr/>
        <p:txBody>
          <a:bodyPr/>
          <a:lstStyle/>
          <a:p>
            <a:fld id="{BBA613DE-EBB6-45B4-AEC8-CD2AF8817B0F}" type="datetimeFigureOut">
              <a:rPr lang="en-MY" smtClean="0"/>
              <a:pPr/>
              <a:t>15/1/2015</a:t>
            </a:fld>
            <a:endParaRPr lang="en-MY" dirty="0"/>
          </a:p>
        </p:txBody>
      </p:sp>
      <p:sp>
        <p:nvSpPr>
          <p:cNvPr id="5" name="Footer Placeholder 4"/>
          <p:cNvSpPr>
            <a:spLocks noGrp="1"/>
          </p:cNvSpPr>
          <p:nvPr>
            <p:ph type="ftr" sz="quarter" idx="11"/>
          </p:nvPr>
        </p:nvSpPr>
        <p:spPr/>
        <p:txBody>
          <a:bodyPr/>
          <a:lstStyle/>
          <a:p>
            <a:endParaRPr lang="en-MY" dirty="0"/>
          </a:p>
        </p:txBody>
      </p:sp>
      <p:sp>
        <p:nvSpPr>
          <p:cNvPr id="31" name="Slide Number Placeholder 30"/>
          <p:cNvSpPr>
            <a:spLocks noGrp="1"/>
          </p:cNvSpPr>
          <p:nvPr>
            <p:ph type="sldNum" sz="quarter" idx="12"/>
          </p:nvPr>
        </p:nvSpPr>
        <p:spPr/>
        <p:txBody>
          <a:bodyPr/>
          <a:lstStyle/>
          <a:p>
            <a:fld id="{48F50D5D-88A2-4408-A026-CC1D036FEB1E}" type="slidenum">
              <a:rPr lang="en-MY" smtClean="0"/>
              <a:pPr/>
              <a:t>‹#›</a:t>
            </a:fld>
            <a:endParaRPr lang="en-MY" dirty="0"/>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BBA613DE-EBB6-45B4-AEC8-CD2AF8817B0F}" type="datetimeFigureOut">
              <a:rPr lang="en-MY" smtClean="0"/>
              <a:pPr/>
              <a:t>15/1/2015</a:t>
            </a:fld>
            <a:endParaRPr lang="en-MY" dirty="0"/>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MY" dirty="0"/>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48F50D5D-88A2-4408-A026-CC1D036FEB1E}" type="slidenum">
              <a:rPr lang="en-MY" smtClean="0"/>
              <a:pPr/>
              <a:t>‹#›</a:t>
            </a:fld>
            <a:endParaRPr lang="en-MY" dirty="0"/>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357166"/>
            <a:ext cx="7732646" cy="1991714"/>
          </a:xfrm>
        </p:spPr>
        <p:txBody>
          <a:bodyPr>
            <a:normAutofit fontScale="90000"/>
          </a:bodyPr>
          <a:lstStyle/>
          <a:p>
            <a:pPr algn="ctr"/>
            <a:r>
              <a:rPr lang="en-MY" dirty="0" smtClean="0">
                <a:latin typeface="Algerian" pitchFamily="82" charset="0"/>
              </a:rPr>
              <a:t/>
            </a:r>
            <a:br>
              <a:rPr lang="en-MY" dirty="0" smtClean="0">
                <a:latin typeface="Algerian" pitchFamily="82" charset="0"/>
              </a:rPr>
            </a:br>
            <a:r>
              <a:rPr lang="en-MY" sz="8900" dirty="0" smtClean="0">
                <a:latin typeface="Algerian" pitchFamily="82" charset="0"/>
              </a:rPr>
              <a:t>reading strategies</a:t>
            </a:r>
            <a:br>
              <a:rPr lang="en-MY" sz="8900" dirty="0" smtClean="0">
                <a:latin typeface="Algerian" pitchFamily="82" charset="0"/>
              </a:rPr>
            </a:br>
            <a:endParaRPr lang="en-MY" sz="8900" dirty="0">
              <a:latin typeface="Algerian" pitchFamily="82" charset="0"/>
            </a:endParaRPr>
          </a:p>
        </p:txBody>
      </p:sp>
      <p:pic>
        <p:nvPicPr>
          <p:cNvPr id="2050" name="Picture 2" descr="C:\Program Files (x86)\Microsoft Office\MEDIA\CAGCAT10\j0217698.wmf"/>
          <p:cNvPicPr>
            <a:picLocks noChangeAspect="1" noChangeArrowheads="1"/>
          </p:cNvPicPr>
          <p:nvPr/>
        </p:nvPicPr>
        <p:blipFill>
          <a:blip r:embed="rId2"/>
          <a:srcRect/>
          <a:stretch>
            <a:fillRect/>
          </a:stretch>
        </p:blipFill>
        <p:spPr bwMode="auto">
          <a:xfrm>
            <a:off x="6553200" y="4377564"/>
            <a:ext cx="1822356" cy="1766079"/>
          </a:xfrm>
          <a:prstGeom prst="rect">
            <a:avLst/>
          </a:prstGeom>
          <a:noFill/>
        </p:spPr>
      </p:pic>
    </p:spTree>
    <p:extLst>
      <p:ext uri="{BB962C8B-B14F-4D97-AF65-F5344CB8AC3E}">
        <p14:creationId xmlns="" xmlns:p14="http://schemas.microsoft.com/office/powerpoint/2010/main" val="6260951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904696"/>
          </a:xfrm>
        </p:spPr>
        <p:txBody>
          <a:bodyPr/>
          <a:lstStyle/>
          <a:p>
            <a:r>
              <a:rPr lang="en-MY" dirty="0">
                <a:latin typeface="Bradley Hand ITC" pitchFamily="66" charset="0"/>
              </a:rPr>
              <a:t>CONCLUSION</a:t>
            </a:r>
          </a:p>
          <a:p>
            <a:r>
              <a:rPr lang="en-MY" dirty="0"/>
              <a:t>For reading strategies have many ways to children improve their reading styles. To change the styles the children must follow the ways in the reading strategies. The parents also can teach them to improve their </a:t>
            </a:r>
            <a:r>
              <a:rPr lang="en-MY" dirty="0" smtClean="0"/>
              <a:t>children's </a:t>
            </a:r>
            <a:r>
              <a:rPr lang="en-MY" dirty="0"/>
              <a:t>reading such as </a:t>
            </a:r>
            <a:r>
              <a:rPr lang="en-MY" dirty="0" smtClean="0"/>
              <a:t>pronunciations, </a:t>
            </a:r>
            <a:r>
              <a:rPr lang="en-MY" dirty="0"/>
              <a:t>spelling and many more. So the </a:t>
            </a:r>
            <a:r>
              <a:rPr lang="en-MY" dirty="0" smtClean="0"/>
              <a:t>children's </a:t>
            </a:r>
            <a:r>
              <a:rPr lang="en-MY" dirty="0"/>
              <a:t>must follow the all ways in the reading strategies</a:t>
            </a:r>
          </a:p>
        </p:txBody>
      </p:sp>
      <p:pic>
        <p:nvPicPr>
          <p:cNvPr id="3074" name="Picture 2" descr="C:\Program Files (x86)\Microsoft Office\MEDIA\CAGCAT10\j0299125.wmf"/>
          <p:cNvPicPr>
            <a:picLocks noChangeAspect="1" noChangeArrowheads="1"/>
          </p:cNvPicPr>
          <p:nvPr/>
        </p:nvPicPr>
        <p:blipFill>
          <a:blip r:embed="rId2"/>
          <a:srcRect/>
          <a:stretch>
            <a:fillRect/>
          </a:stretch>
        </p:blipFill>
        <p:spPr bwMode="auto">
          <a:xfrm>
            <a:off x="4357686" y="5052974"/>
            <a:ext cx="3550408" cy="1805026"/>
          </a:xfrm>
          <a:prstGeom prst="rect">
            <a:avLst/>
          </a:prstGeom>
          <a:noFill/>
        </p:spPr>
      </p:pic>
    </p:spTree>
    <p:extLst>
      <p:ext uri="{BB962C8B-B14F-4D97-AF65-F5344CB8AC3E}">
        <p14:creationId xmlns="" xmlns:p14="http://schemas.microsoft.com/office/powerpoint/2010/main" val="37357775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95730" y="1928802"/>
            <a:ext cx="4962351" cy="923330"/>
          </a:xfrm>
          <a:prstGeom prst="rect">
            <a:avLst/>
          </a:prstGeom>
        </p:spPr>
        <p:style>
          <a:lnRef idx="1">
            <a:schemeClr val="accent3"/>
          </a:lnRef>
          <a:fillRef idx="2">
            <a:schemeClr val="accent3"/>
          </a:fillRef>
          <a:effectRef idx="1">
            <a:schemeClr val="accent3"/>
          </a:effectRef>
          <a:fontRef idx="minor">
            <a:schemeClr val="dk1"/>
          </a:fontRef>
        </p:style>
        <p:txBody>
          <a:bodyPr wrap="squar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END</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0042"/>
            <a:ext cx="8229600" cy="5809318"/>
          </a:xfrm>
        </p:spPr>
        <p:txBody>
          <a:bodyPr>
            <a:normAutofit fontScale="85000" lnSpcReduction="20000"/>
          </a:bodyPr>
          <a:lstStyle/>
          <a:p>
            <a:r>
              <a:rPr lang="en-MY" sz="4300" dirty="0" smtClean="0">
                <a:solidFill>
                  <a:srgbClr val="002060"/>
                </a:solidFill>
                <a:latin typeface="Bradley Hand ITC" pitchFamily="66" charset="0"/>
              </a:rPr>
              <a:t>WHAT IS READING</a:t>
            </a:r>
          </a:p>
          <a:p>
            <a:r>
              <a:rPr lang="en-MY" dirty="0" smtClean="0"/>
              <a:t>Reading is the active process of understanding print and graphics text. </a:t>
            </a:r>
          </a:p>
          <a:p>
            <a:r>
              <a:rPr lang="en-MY" dirty="0" smtClean="0"/>
              <a:t>Reading is a thinking process. </a:t>
            </a:r>
          </a:p>
          <a:p>
            <a:r>
              <a:rPr lang="en-MY" dirty="0" smtClean="0"/>
              <a:t>Effective readers know that when they read, what they read is supposed to make sense.</a:t>
            </a:r>
          </a:p>
          <a:p>
            <a:r>
              <a:rPr lang="en-MY" dirty="0" smtClean="0"/>
              <a:t>They monitor their understanding, and they lose the meaning of what they are reading, they often unconsciously select and use a reading strategy that will help them reconnect with the meaning of the text such as rereading or asking question.</a:t>
            </a:r>
          </a:p>
          <a:p>
            <a:r>
              <a:rPr lang="en-MY" dirty="0" smtClean="0"/>
              <a:t>Reading skills and strategies can be taught explicitly while students are learning subject-specific content through authentic reading tasks.</a:t>
            </a:r>
          </a:p>
          <a:p>
            <a:endParaRPr lang="en-MY" dirty="0" smtClean="0"/>
          </a:p>
        </p:txBody>
      </p:sp>
    </p:spTree>
    <p:extLst>
      <p:ext uri="{BB962C8B-B14F-4D97-AF65-F5344CB8AC3E}">
        <p14:creationId xmlns="" xmlns:p14="http://schemas.microsoft.com/office/powerpoint/2010/main" val="39840032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571480"/>
            <a:ext cx="8157592" cy="5857916"/>
          </a:xfrm>
        </p:spPr>
        <p:txBody>
          <a:bodyPr>
            <a:normAutofit fontScale="47500" lnSpcReduction="20000"/>
          </a:bodyPr>
          <a:lstStyle/>
          <a:p>
            <a:r>
              <a:rPr lang="en-MY" sz="5100" dirty="0" smtClean="0">
                <a:solidFill>
                  <a:srgbClr val="FF0000"/>
                </a:solidFill>
                <a:latin typeface="Bradley Hand ITC" pitchFamily="66" charset="0"/>
              </a:rPr>
              <a:t>BEFORE READING</a:t>
            </a:r>
          </a:p>
          <a:p>
            <a:pPr marL="137160" indent="0">
              <a:buNone/>
            </a:pPr>
            <a:endParaRPr lang="en-MY" dirty="0"/>
          </a:p>
          <a:p>
            <a:r>
              <a:rPr lang="en-MY" dirty="0">
                <a:latin typeface="Arial Black" pitchFamily="34" charset="0"/>
              </a:rPr>
              <a:t></a:t>
            </a:r>
            <a:r>
              <a:rPr lang="en-MY" sz="5100" dirty="0">
                <a:latin typeface="Bradley Hand ITC" pitchFamily="66" charset="0"/>
              </a:rPr>
              <a:t>Set a Purpose for </a:t>
            </a:r>
            <a:r>
              <a:rPr lang="en-MY" sz="5100" dirty="0" smtClean="0">
                <a:latin typeface="Bradley Hand ITC" pitchFamily="66" charset="0"/>
              </a:rPr>
              <a:t>Reading</a:t>
            </a:r>
          </a:p>
          <a:p>
            <a:pPr>
              <a:buNone/>
            </a:pPr>
            <a:endParaRPr lang="en-MY" sz="5100" dirty="0" smtClean="0">
              <a:latin typeface="Bradley Hand ITC" pitchFamily="66" charset="0"/>
            </a:endParaRPr>
          </a:p>
          <a:p>
            <a:pPr marL="137160" indent="0">
              <a:buNone/>
            </a:pPr>
            <a:r>
              <a:rPr lang="en-MY" dirty="0" smtClean="0">
                <a:latin typeface="Arial Black" pitchFamily="34" charset="0"/>
              </a:rPr>
              <a:t>-Think </a:t>
            </a:r>
            <a:r>
              <a:rPr lang="en-MY" dirty="0">
                <a:latin typeface="Arial Black" pitchFamily="34" charset="0"/>
              </a:rPr>
              <a:t>if we will be reading to find out what happens in a story or to learn</a:t>
            </a:r>
          </a:p>
          <a:p>
            <a:pPr marL="137160" indent="0">
              <a:buNone/>
            </a:pPr>
            <a:r>
              <a:rPr lang="en-MY" dirty="0">
                <a:latin typeface="Arial Black" pitchFamily="34" charset="0"/>
              </a:rPr>
              <a:t> specific information</a:t>
            </a:r>
            <a:r>
              <a:rPr lang="en-MY" dirty="0" smtClean="0">
                <a:latin typeface="Arial Black" pitchFamily="34" charset="0"/>
              </a:rPr>
              <a:t>.</a:t>
            </a:r>
          </a:p>
          <a:p>
            <a:pPr marL="137160" indent="0">
              <a:buNone/>
            </a:pPr>
            <a:endParaRPr lang="en-MY" dirty="0">
              <a:latin typeface="Arial Black" pitchFamily="34" charset="0"/>
            </a:endParaRPr>
          </a:p>
          <a:p>
            <a:r>
              <a:rPr lang="en-MY" dirty="0">
                <a:latin typeface="Arial Black" pitchFamily="34" charset="0"/>
              </a:rPr>
              <a:t></a:t>
            </a:r>
            <a:r>
              <a:rPr lang="en-MY" sz="4200" dirty="0">
                <a:latin typeface="Bradley Hand ITC" pitchFamily="66" charset="0"/>
              </a:rPr>
              <a:t>Preview the </a:t>
            </a:r>
            <a:r>
              <a:rPr lang="en-MY" sz="4200" dirty="0" smtClean="0">
                <a:latin typeface="Bradley Hand ITC" pitchFamily="66" charset="0"/>
              </a:rPr>
              <a:t>Text</a:t>
            </a:r>
          </a:p>
          <a:p>
            <a:pPr>
              <a:buNone/>
            </a:pPr>
            <a:endParaRPr lang="en-MY" sz="4200" dirty="0" smtClean="0">
              <a:latin typeface="Bradley Hand ITC" pitchFamily="66" charset="0"/>
            </a:endParaRPr>
          </a:p>
          <a:p>
            <a:pPr marL="137160" indent="0">
              <a:buNone/>
            </a:pPr>
            <a:r>
              <a:rPr lang="en-MY" dirty="0" smtClean="0">
                <a:latin typeface="Arial Black" pitchFamily="34" charset="0"/>
              </a:rPr>
              <a:t>-Look </a:t>
            </a:r>
            <a:r>
              <a:rPr lang="en-MY" dirty="0">
                <a:latin typeface="Arial Black" pitchFamily="34" charset="0"/>
              </a:rPr>
              <a:t>at the title,pictures,captions under picture,headings,bold-faced print</a:t>
            </a:r>
          </a:p>
          <a:p>
            <a:pPr marL="137160" indent="0">
              <a:buNone/>
            </a:pPr>
            <a:r>
              <a:rPr lang="en-MY" dirty="0">
                <a:latin typeface="Arial Black" pitchFamily="34" charset="0"/>
              </a:rPr>
              <a:t> and other graphics</a:t>
            </a:r>
            <a:r>
              <a:rPr lang="en-MY" dirty="0" smtClean="0">
                <a:latin typeface="Arial Black" pitchFamily="34" charset="0"/>
              </a:rPr>
              <a:t>.</a:t>
            </a:r>
          </a:p>
          <a:p>
            <a:pPr marL="137160" indent="0">
              <a:buNone/>
            </a:pPr>
            <a:endParaRPr lang="en-MY" dirty="0">
              <a:latin typeface="Arial Black" pitchFamily="34" charset="0"/>
            </a:endParaRPr>
          </a:p>
          <a:p>
            <a:r>
              <a:rPr lang="en-MY" sz="4200" dirty="0">
                <a:latin typeface="Bradley Hand ITC" pitchFamily="66" charset="0"/>
              </a:rPr>
              <a:t>Activate Background </a:t>
            </a:r>
            <a:r>
              <a:rPr lang="en-MY" sz="4200" dirty="0" smtClean="0">
                <a:latin typeface="Bradley Hand ITC" pitchFamily="66" charset="0"/>
              </a:rPr>
              <a:t>Knowledge</a:t>
            </a:r>
          </a:p>
          <a:p>
            <a:endParaRPr lang="en-MY" sz="4200" dirty="0">
              <a:latin typeface="Bradley Hand ITC" pitchFamily="66" charset="0"/>
            </a:endParaRPr>
          </a:p>
          <a:p>
            <a:pPr marL="137160" indent="0">
              <a:buNone/>
            </a:pPr>
            <a:r>
              <a:rPr lang="en-MY" dirty="0">
                <a:latin typeface="Arial Black" pitchFamily="34" charset="0"/>
              </a:rPr>
              <a:t>-Think about what we already know about the content of what we will read</a:t>
            </a:r>
            <a:r>
              <a:rPr lang="en-MY" dirty="0" smtClean="0">
                <a:latin typeface="Arial Black" pitchFamily="34" charset="0"/>
              </a:rPr>
              <a:t>.</a:t>
            </a:r>
          </a:p>
          <a:p>
            <a:pPr marL="137160" indent="0">
              <a:buNone/>
            </a:pPr>
            <a:endParaRPr lang="en-MY" dirty="0">
              <a:latin typeface="Arial Black" pitchFamily="34" charset="0"/>
            </a:endParaRPr>
          </a:p>
          <a:p>
            <a:r>
              <a:rPr lang="en-MY" dirty="0">
                <a:latin typeface="Arial Black" pitchFamily="34" charset="0"/>
              </a:rPr>
              <a:t></a:t>
            </a:r>
            <a:r>
              <a:rPr lang="en-MY" sz="4200" dirty="0" smtClean="0">
                <a:latin typeface="Bradley Hand ITC" pitchFamily="66" charset="0"/>
              </a:rPr>
              <a:t>Predict</a:t>
            </a:r>
          </a:p>
          <a:p>
            <a:endParaRPr lang="en-MY" sz="4200" dirty="0">
              <a:latin typeface="Bradley Hand ITC" pitchFamily="66" charset="0"/>
            </a:endParaRPr>
          </a:p>
          <a:p>
            <a:pPr marL="137160" indent="0">
              <a:buNone/>
            </a:pPr>
            <a:r>
              <a:rPr lang="en-MY" dirty="0">
                <a:latin typeface="Arial Black" pitchFamily="34" charset="0"/>
              </a:rPr>
              <a:t>-Think what might happen in the story,what words might be used,or what</a:t>
            </a:r>
          </a:p>
          <a:p>
            <a:pPr marL="137160" indent="0">
              <a:buNone/>
            </a:pPr>
            <a:r>
              <a:rPr lang="en-MY" dirty="0">
                <a:latin typeface="Arial Black" pitchFamily="34" charset="0"/>
              </a:rPr>
              <a:t> information the text might contain.</a:t>
            </a:r>
          </a:p>
          <a:p>
            <a:endParaRPr lang="en-MY" dirty="0">
              <a:latin typeface="Arial Black" pitchFamily="34" charset="0"/>
            </a:endParaRPr>
          </a:p>
        </p:txBody>
      </p:sp>
    </p:spTree>
    <p:extLst>
      <p:ext uri="{BB962C8B-B14F-4D97-AF65-F5344CB8AC3E}">
        <p14:creationId xmlns="" xmlns:p14="http://schemas.microsoft.com/office/powerpoint/2010/main" val="40891116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4290"/>
            <a:ext cx="8229600" cy="6095070"/>
          </a:xfrm>
        </p:spPr>
        <p:txBody>
          <a:bodyPr>
            <a:noAutofit/>
          </a:bodyPr>
          <a:lstStyle/>
          <a:p>
            <a:r>
              <a:rPr lang="en-MY" sz="1400" dirty="0">
                <a:latin typeface="Forte" pitchFamily="66" charset="0"/>
              </a:rPr>
              <a:t>DURING </a:t>
            </a:r>
            <a:r>
              <a:rPr lang="en-MY" sz="1400" dirty="0" smtClean="0">
                <a:latin typeface="Forte" pitchFamily="66" charset="0"/>
              </a:rPr>
              <a:t>READING</a:t>
            </a:r>
          </a:p>
          <a:p>
            <a:pPr marL="137160" indent="0">
              <a:buNone/>
            </a:pPr>
            <a:endParaRPr lang="en-MY" sz="1400" dirty="0"/>
          </a:p>
          <a:p>
            <a:r>
              <a:rPr lang="en-MY" sz="1400" dirty="0">
                <a:latin typeface="Arial Black" pitchFamily="34" charset="0"/>
              </a:rPr>
              <a:t></a:t>
            </a:r>
            <a:r>
              <a:rPr lang="en-MY" sz="1400" dirty="0" smtClean="0">
                <a:latin typeface="Arial Black" pitchFamily="34" charset="0"/>
              </a:rPr>
              <a:t>Cross-check</a:t>
            </a:r>
          </a:p>
          <a:p>
            <a:pPr>
              <a:buNone/>
            </a:pPr>
            <a:endParaRPr lang="en-MY" sz="1400" dirty="0">
              <a:latin typeface="Arial Black" pitchFamily="34" charset="0"/>
            </a:endParaRPr>
          </a:p>
          <a:p>
            <a:pPr marL="137160" indent="0">
              <a:buNone/>
            </a:pPr>
            <a:r>
              <a:rPr lang="en-MY" sz="1400" dirty="0">
                <a:latin typeface="Arial Black" pitchFamily="34" charset="0"/>
              </a:rPr>
              <a:t>-Check one cue with another.Ask ourself,”Does this word look right,sound right,</a:t>
            </a:r>
          </a:p>
          <a:p>
            <a:pPr marL="137160" indent="0">
              <a:buNone/>
            </a:pPr>
            <a:r>
              <a:rPr lang="en-MY" sz="1400" dirty="0">
                <a:latin typeface="Arial Black" pitchFamily="34" charset="0"/>
              </a:rPr>
              <a:t> and make sense</a:t>
            </a:r>
            <a:r>
              <a:rPr lang="en-MY" sz="1400" dirty="0" smtClean="0">
                <a:latin typeface="Arial Black" pitchFamily="34" charset="0"/>
              </a:rPr>
              <a:t>?”.</a:t>
            </a:r>
          </a:p>
          <a:p>
            <a:pPr marL="137160" indent="0">
              <a:buNone/>
            </a:pPr>
            <a:endParaRPr lang="en-MY" sz="1400" dirty="0">
              <a:latin typeface="Arial Black" pitchFamily="34" charset="0"/>
            </a:endParaRPr>
          </a:p>
          <a:p>
            <a:r>
              <a:rPr lang="en-MY" sz="1400" dirty="0">
                <a:latin typeface="Arial Black" pitchFamily="34" charset="0"/>
              </a:rPr>
              <a:t></a:t>
            </a:r>
            <a:r>
              <a:rPr lang="en-MY" sz="1400" dirty="0" smtClean="0">
                <a:latin typeface="Arial Black" pitchFamily="34" charset="0"/>
              </a:rPr>
              <a:t>Reread</a:t>
            </a:r>
          </a:p>
          <a:p>
            <a:endParaRPr lang="en-MY" sz="1400" dirty="0">
              <a:latin typeface="Arial Black" pitchFamily="34" charset="0"/>
            </a:endParaRPr>
          </a:p>
          <a:p>
            <a:pPr marL="137160" indent="0">
              <a:buNone/>
            </a:pPr>
            <a:r>
              <a:rPr lang="en-MY" sz="1400" dirty="0">
                <a:latin typeface="Arial Black" pitchFamily="34" charset="0"/>
              </a:rPr>
              <a:t>-When problem occur,return to the beginning of a sentence or paragraph and read</a:t>
            </a:r>
          </a:p>
          <a:p>
            <a:pPr marL="137160" indent="0">
              <a:buNone/>
            </a:pPr>
            <a:r>
              <a:rPr lang="en-MY" sz="1400" dirty="0">
                <a:latin typeface="Arial Black" pitchFamily="34" charset="0"/>
              </a:rPr>
              <a:t> it</a:t>
            </a:r>
            <a:r>
              <a:rPr lang="en-MY" sz="1400" dirty="0" smtClean="0">
                <a:latin typeface="Arial Black" pitchFamily="34" charset="0"/>
              </a:rPr>
              <a:t>.</a:t>
            </a:r>
          </a:p>
          <a:p>
            <a:pPr marL="137160" indent="0">
              <a:buNone/>
            </a:pPr>
            <a:endParaRPr lang="en-MY" sz="1400" dirty="0">
              <a:latin typeface="Arial Black" pitchFamily="34" charset="0"/>
            </a:endParaRPr>
          </a:p>
          <a:p>
            <a:r>
              <a:rPr lang="en-MY" sz="1400" dirty="0">
                <a:latin typeface="Arial Black" pitchFamily="34" charset="0"/>
              </a:rPr>
              <a:t>Predict and </a:t>
            </a:r>
            <a:r>
              <a:rPr lang="en-MY" sz="1400" dirty="0" smtClean="0">
                <a:latin typeface="Arial Black" pitchFamily="34" charset="0"/>
              </a:rPr>
              <a:t>Confirm</a:t>
            </a:r>
          </a:p>
          <a:p>
            <a:endParaRPr lang="en-MY" sz="1400" dirty="0">
              <a:latin typeface="Arial Black" pitchFamily="34" charset="0"/>
            </a:endParaRPr>
          </a:p>
          <a:p>
            <a:pPr marL="137160" indent="0">
              <a:buNone/>
            </a:pPr>
            <a:r>
              <a:rPr lang="en-MY" sz="1400" dirty="0">
                <a:latin typeface="Arial Black" pitchFamily="34" charset="0"/>
              </a:rPr>
              <a:t>   -Ask ourself,”What do I expect to see?”,”What do I think will happen next?”,”Did</a:t>
            </a:r>
          </a:p>
          <a:p>
            <a:pPr marL="137160" indent="0">
              <a:buNone/>
            </a:pPr>
            <a:r>
              <a:rPr lang="en-MY" sz="1400" dirty="0" smtClean="0">
                <a:latin typeface="Arial Black" pitchFamily="34" charset="0"/>
              </a:rPr>
              <a:t> </a:t>
            </a:r>
            <a:r>
              <a:rPr lang="en-MY" sz="1400" dirty="0">
                <a:latin typeface="Arial Black" pitchFamily="34" charset="0"/>
              </a:rPr>
              <a:t>that make sense?” or “Am I finding the right answers to my questions about the </a:t>
            </a:r>
            <a:r>
              <a:rPr lang="en-MY" sz="1400" dirty="0" smtClean="0">
                <a:latin typeface="Arial Black" pitchFamily="34" charset="0"/>
              </a:rPr>
              <a:t> topic?”.</a:t>
            </a:r>
          </a:p>
          <a:p>
            <a:pPr marL="137160" indent="0">
              <a:buNone/>
            </a:pPr>
            <a:endParaRPr lang="en-MY" sz="1400" dirty="0">
              <a:latin typeface="Arial Black" pitchFamily="34" charset="0"/>
            </a:endParaRPr>
          </a:p>
          <a:p>
            <a:r>
              <a:rPr lang="en-MY" sz="1400" dirty="0" smtClean="0">
                <a:latin typeface="Arial Black" pitchFamily="34" charset="0"/>
              </a:rPr>
              <a:t>Skip,Read On,Go Back</a:t>
            </a:r>
          </a:p>
          <a:p>
            <a:endParaRPr lang="en-MY" sz="1400" dirty="0">
              <a:latin typeface="Arial Black" pitchFamily="34" charset="0"/>
            </a:endParaRPr>
          </a:p>
          <a:p>
            <a:pPr marL="137160" indent="0">
              <a:buNone/>
            </a:pPr>
            <a:r>
              <a:rPr lang="en-MY" sz="1400" dirty="0">
                <a:latin typeface="Arial Black" pitchFamily="34" charset="0"/>
              </a:rPr>
              <a:t>-Sometimes we can skip unfamiliar word and read to the end of the sentence or </a:t>
            </a:r>
          </a:p>
          <a:p>
            <a:pPr marL="137160" indent="0">
              <a:buNone/>
            </a:pPr>
            <a:r>
              <a:rPr lang="en-MY" sz="1400" dirty="0">
                <a:latin typeface="Arial Black" pitchFamily="34" charset="0"/>
              </a:rPr>
              <a:t>paragraph,thinking about what would make sense.Then,using the context,go </a:t>
            </a:r>
            <a:r>
              <a:rPr lang="en-MY" sz="1400" dirty="0" smtClean="0">
                <a:latin typeface="Arial Black" pitchFamily="34" charset="0"/>
              </a:rPr>
              <a:t>back   </a:t>
            </a:r>
            <a:r>
              <a:rPr lang="en-MY" sz="1400" dirty="0">
                <a:latin typeface="Arial Black" pitchFamily="34" charset="0"/>
              </a:rPr>
              <a:t>and reread to try to determinethe word</a:t>
            </a:r>
            <a:r>
              <a:rPr lang="en-MY" sz="1400" dirty="0" smtClean="0">
                <a:latin typeface="Arial Black" pitchFamily="34" charset="0"/>
              </a:rPr>
              <a:t>.</a:t>
            </a:r>
          </a:p>
          <a:p>
            <a:pPr marL="137160" indent="0">
              <a:buNone/>
            </a:pPr>
            <a:endParaRPr lang="en-MY" sz="1400" dirty="0">
              <a:latin typeface="Arial Black" pitchFamily="34" charset="0"/>
            </a:endParaRPr>
          </a:p>
          <a:p>
            <a:endParaRPr lang="en-MY" sz="1400" dirty="0">
              <a:latin typeface="Arial Black" pitchFamily="34" charset="0"/>
            </a:endParaRPr>
          </a:p>
        </p:txBody>
      </p:sp>
      <p:pic>
        <p:nvPicPr>
          <p:cNvPr id="6146" name="Picture 2" descr="C:\Program Files (x86)\Microsoft Office\MEDIA\CAGCAT10\j0217698.wmf"/>
          <p:cNvPicPr>
            <a:picLocks noChangeAspect="1" noChangeArrowheads="1"/>
          </p:cNvPicPr>
          <p:nvPr/>
        </p:nvPicPr>
        <p:blipFill>
          <a:blip r:embed="rId2"/>
          <a:srcRect/>
          <a:stretch>
            <a:fillRect/>
          </a:stretch>
        </p:blipFill>
        <p:spPr bwMode="auto">
          <a:xfrm>
            <a:off x="7500958" y="285728"/>
            <a:ext cx="947422" cy="918172"/>
          </a:xfrm>
          <a:prstGeom prst="rect">
            <a:avLst/>
          </a:prstGeom>
          <a:noFill/>
        </p:spPr>
      </p:pic>
    </p:spTree>
    <p:extLst>
      <p:ext uri="{BB962C8B-B14F-4D97-AF65-F5344CB8AC3E}">
        <p14:creationId xmlns="" xmlns:p14="http://schemas.microsoft.com/office/powerpoint/2010/main" val="1983244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309360"/>
          </a:xfrm>
        </p:spPr>
        <p:txBody>
          <a:bodyPr>
            <a:noAutofit/>
          </a:bodyPr>
          <a:lstStyle/>
          <a:p>
            <a:r>
              <a:rPr lang="en-MY" sz="1400" dirty="0">
                <a:latin typeface="Arial Black" pitchFamily="34" charset="0"/>
              </a:rPr>
              <a:t>AFTER </a:t>
            </a:r>
            <a:r>
              <a:rPr lang="en-MY" sz="1400" dirty="0" smtClean="0">
                <a:latin typeface="Arial Black" pitchFamily="34" charset="0"/>
              </a:rPr>
              <a:t>READING</a:t>
            </a:r>
          </a:p>
          <a:p>
            <a:pPr marL="137160" indent="0">
              <a:buNone/>
            </a:pPr>
            <a:endParaRPr lang="en-MY" sz="1400" dirty="0"/>
          </a:p>
          <a:p>
            <a:r>
              <a:rPr lang="en-MY" sz="1400" dirty="0">
                <a:latin typeface="Arial Black" pitchFamily="34" charset="0"/>
              </a:rPr>
              <a:t>Retell and Summarize</a:t>
            </a:r>
          </a:p>
          <a:p>
            <a:pPr marL="137160" indent="0">
              <a:buNone/>
            </a:pPr>
            <a:r>
              <a:rPr lang="en-MY" sz="1400" dirty="0">
                <a:latin typeface="Arial Black" pitchFamily="34" charset="0"/>
              </a:rPr>
              <a:t>-Tell someone or write what happened in the story,including characters,plot and</a:t>
            </a:r>
          </a:p>
          <a:p>
            <a:pPr marL="137160" indent="0">
              <a:buNone/>
            </a:pPr>
            <a:r>
              <a:rPr lang="en-MY" sz="1400" dirty="0">
                <a:latin typeface="Arial Black" pitchFamily="34" charset="0"/>
              </a:rPr>
              <a:t> important events.If we read non fiction piece,revie what information was </a:t>
            </a:r>
          </a:p>
          <a:p>
            <a:pPr marL="137160" indent="0">
              <a:buNone/>
            </a:pPr>
            <a:r>
              <a:rPr lang="en-MY" sz="1400" dirty="0">
                <a:latin typeface="Arial Black" pitchFamily="34" charset="0"/>
              </a:rPr>
              <a:t> presented</a:t>
            </a:r>
            <a:r>
              <a:rPr lang="en-MY" sz="1400" dirty="0" smtClean="0">
                <a:latin typeface="Arial Black" pitchFamily="34" charset="0"/>
              </a:rPr>
              <a:t>.</a:t>
            </a:r>
          </a:p>
          <a:p>
            <a:pPr marL="137160" indent="0">
              <a:buNone/>
            </a:pPr>
            <a:endParaRPr lang="en-MY" sz="1400" dirty="0">
              <a:latin typeface="Arial Black" pitchFamily="34" charset="0"/>
            </a:endParaRPr>
          </a:p>
          <a:p>
            <a:r>
              <a:rPr lang="en-MY" sz="1400" dirty="0">
                <a:latin typeface="Arial Black" pitchFamily="34" charset="0"/>
              </a:rPr>
              <a:t>Use a Graphic Organizer</a:t>
            </a:r>
          </a:p>
          <a:p>
            <a:pPr marL="137160" indent="0">
              <a:buNone/>
            </a:pPr>
            <a:r>
              <a:rPr lang="en-MY" sz="1400" dirty="0">
                <a:latin typeface="Arial Black" pitchFamily="34" charset="0"/>
              </a:rPr>
              <a:t>-Use a story map,biography wheel,venn diagram, or other way to show what</a:t>
            </a:r>
          </a:p>
          <a:p>
            <a:pPr marL="137160" indent="0">
              <a:buNone/>
            </a:pPr>
            <a:r>
              <a:rPr lang="en-MY" sz="1400" dirty="0" smtClean="0">
                <a:latin typeface="Arial Black" pitchFamily="34" charset="0"/>
              </a:rPr>
              <a:t>was </a:t>
            </a:r>
            <a:r>
              <a:rPr lang="en-MY" sz="1400" dirty="0">
                <a:latin typeface="Arial Black" pitchFamily="34" charset="0"/>
              </a:rPr>
              <a:t>included in what we read</a:t>
            </a:r>
            <a:r>
              <a:rPr lang="en-MY" sz="1400" dirty="0" smtClean="0">
                <a:latin typeface="Arial Black" pitchFamily="34" charset="0"/>
              </a:rPr>
              <a:t>.</a:t>
            </a:r>
          </a:p>
          <a:p>
            <a:pPr marL="137160" indent="0">
              <a:buNone/>
            </a:pPr>
            <a:endParaRPr lang="en-MY" sz="1400" dirty="0">
              <a:latin typeface="Arial Black" pitchFamily="34" charset="0"/>
            </a:endParaRPr>
          </a:p>
          <a:p>
            <a:r>
              <a:rPr lang="en-MY" sz="1400" dirty="0">
                <a:latin typeface="Arial Black" pitchFamily="34" charset="0"/>
              </a:rPr>
              <a:t>Draw Conclusions</a:t>
            </a:r>
          </a:p>
          <a:p>
            <a:pPr marL="137160" indent="0">
              <a:buNone/>
            </a:pPr>
            <a:r>
              <a:rPr lang="en-MY" sz="1400" dirty="0">
                <a:latin typeface="Arial Black" pitchFamily="34" charset="0"/>
              </a:rPr>
              <a:t>-Think about what predictions we made before and during read.Look back and</a:t>
            </a:r>
          </a:p>
          <a:p>
            <a:pPr marL="137160" indent="0">
              <a:buNone/>
            </a:pPr>
            <a:r>
              <a:rPr lang="en-MY" sz="1400" dirty="0" smtClean="0">
                <a:latin typeface="Arial Black" pitchFamily="34" charset="0"/>
              </a:rPr>
              <a:t>think </a:t>
            </a:r>
            <a:r>
              <a:rPr lang="en-MY" sz="1400" dirty="0">
                <a:latin typeface="Arial Black" pitchFamily="34" charset="0"/>
              </a:rPr>
              <a:t>about what we have read.Consider how the information reads relates to</a:t>
            </a:r>
          </a:p>
          <a:p>
            <a:pPr marL="137160" indent="0">
              <a:buNone/>
            </a:pPr>
            <a:r>
              <a:rPr lang="en-MY" sz="1400" dirty="0">
                <a:latin typeface="Arial Black" pitchFamily="34" charset="0"/>
              </a:rPr>
              <a:t> what we already knew about the topic</a:t>
            </a:r>
            <a:r>
              <a:rPr lang="en-MY" sz="1400" dirty="0" smtClean="0">
                <a:latin typeface="Arial Black" pitchFamily="34" charset="0"/>
              </a:rPr>
              <a:t>.</a:t>
            </a:r>
          </a:p>
          <a:p>
            <a:pPr marL="137160" indent="0">
              <a:buNone/>
            </a:pPr>
            <a:endParaRPr lang="en-MY" sz="1400" dirty="0">
              <a:latin typeface="Arial Black" pitchFamily="34" charset="0"/>
            </a:endParaRPr>
          </a:p>
          <a:p>
            <a:r>
              <a:rPr lang="en-MY" sz="1400" dirty="0">
                <a:latin typeface="Arial Black" pitchFamily="34" charset="0"/>
              </a:rPr>
              <a:t>Reread</a:t>
            </a:r>
          </a:p>
          <a:p>
            <a:pPr marL="137160" indent="0">
              <a:buNone/>
            </a:pPr>
            <a:r>
              <a:rPr lang="en-MY" sz="1400" dirty="0">
                <a:latin typeface="Arial Black" pitchFamily="34" charset="0"/>
              </a:rPr>
              <a:t>-Reread the text or a section of the text to help we understand it better</a:t>
            </a:r>
            <a:r>
              <a:rPr lang="en-MY" sz="1400" dirty="0" smtClean="0">
                <a:latin typeface="Arial Black" pitchFamily="34" charset="0"/>
              </a:rPr>
              <a:t>.</a:t>
            </a:r>
          </a:p>
          <a:p>
            <a:pPr marL="137160" indent="0">
              <a:buNone/>
            </a:pPr>
            <a:endParaRPr lang="en-MY" sz="1400" dirty="0">
              <a:latin typeface="Arial Black" pitchFamily="34" charset="0"/>
            </a:endParaRPr>
          </a:p>
          <a:p>
            <a:r>
              <a:rPr lang="en-MY" sz="1400" dirty="0">
                <a:latin typeface="Arial Black" pitchFamily="34" charset="0"/>
              </a:rPr>
              <a:t>Discuss and Respond</a:t>
            </a:r>
          </a:p>
          <a:p>
            <a:pPr marL="137160" indent="0">
              <a:buNone/>
            </a:pPr>
            <a:r>
              <a:rPr lang="en-MY" sz="1400" dirty="0">
                <a:latin typeface="Arial Black" pitchFamily="34" charset="0"/>
              </a:rPr>
              <a:t>-Talk with someone about what we have read.Ask each other questions.Look</a:t>
            </a:r>
          </a:p>
          <a:p>
            <a:pPr marL="137160" indent="0">
              <a:buNone/>
            </a:pPr>
            <a:r>
              <a:rPr lang="en-MY" sz="1400" dirty="0">
                <a:latin typeface="Arial Black" pitchFamily="34" charset="0"/>
              </a:rPr>
              <a:t> at the book to defend our </a:t>
            </a:r>
            <a:r>
              <a:rPr lang="en-MY" sz="1400" dirty="0" smtClean="0">
                <a:latin typeface="Arial Black" pitchFamily="34" charset="0"/>
              </a:rPr>
              <a:t>opinions</a:t>
            </a:r>
          </a:p>
          <a:p>
            <a:pPr marL="137160" indent="0">
              <a:buNone/>
            </a:pPr>
            <a:endParaRPr lang="en-MY" sz="1400" dirty="0">
              <a:latin typeface="Arial Black" pitchFamily="34" charset="0"/>
            </a:endParaRPr>
          </a:p>
          <a:p>
            <a:r>
              <a:rPr lang="en-MY" sz="1400" dirty="0">
                <a:latin typeface="Arial Black" pitchFamily="34" charset="0"/>
              </a:rPr>
              <a:t>Write to Support Understanding</a:t>
            </a:r>
          </a:p>
          <a:p>
            <a:pPr marL="137160" indent="0">
              <a:buNone/>
            </a:pPr>
            <a:r>
              <a:rPr lang="en-MY" sz="1400" dirty="0">
                <a:latin typeface="Arial Black" pitchFamily="34" charset="0"/>
              </a:rPr>
              <a:t>-Writeabout what we have read,telling it made we think of or what we learned.</a:t>
            </a:r>
          </a:p>
          <a:p>
            <a:endParaRPr lang="en-MY" sz="1400" dirty="0">
              <a:latin typeface="Arial Black" pitchFamily="34" charset="0"/>
            </a:endParaRPr>
          </a:p>
        </p:txBody>
      </p:sp>
    </p:spTree>
    <p:extLst>
      <p:ext uri="{BB962C8B-B14F-4D97-AF65-F5344CB8AC3E}">
        <p14:creationId xmlns="" xmlns:p14="http://schemas.microsoft.com/office/powerpoint/2010/main" val="14954564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640"/>
            <a:ext cx="8229600" cy="6120720"/>
          </a:xfrm>
        </p:spPr>
        <p:txBody>
          <a:bodyPr>
            <a:normAutofit fontScale="92500" lnSpcReduction="20000"/>
          </a:bodyPr>
          <a:lstStyle/>
          <a:p>
            <a:r>
              <a:rPr lang="en-MY" dirty="0">
                <a:latin typeface="Bradley Hand ITC" pitchFamily="66" charset="0"/>
              </a:rPr>
              <a:t>Getting Ready to Read: Previewing a Text</a:t>
            </a:r>
          </a:p>
          <a:p>
            <a:pPr marL="137160" indent="0">
              <a:buNone/>
            </a:pPr>
            <a:endParaRPr lang="en-MY" dirty="0"/>
          </a:p>
          <a:p>
            <a:r>
              <a:rPr lang="en-MY" dirty="0"/>
              <a:t>• Most informational texts use a variety of visual, graphic and text features to organize information,highlight important ideas, illustrate key concepts, and provide additional information</a:t>
            </a:r>
            <a:r>
              <a:rPr lang="en-MY" dirty="0" smtClean="0"/>
              <a:t>.</a:t>
            </a:r>
          </a:p>
          <a:p>
            <a:r>
              <a:rPr lang="en-MY" dirty="0" smtClean="0"/>
              <a:t> </a:t>
            </a:r>
            <a:r>
              <a:rPr lang="en-MY" dirty="0"/>
              <a:t>Features may include headings, subheadings, table of contents, index, glossary, preface, paragraphs separated by spacing, bulleted lists, sidebars, footnotes, illustrations, pictures, diagrams, charts,graphs, captions, italicized words or passages, boldface words or sections, colour, and symbols.</a:t>
            </a:r>
          </a:p>
        </p:txBody>
      </p:sp>
    </p:spTree>
    <p:extLst>
      <p:ext uri="{BB962C8B-B14F-4D97-AF65-F5344CB8AC3E}">
        <p14:creationId xmlns="" xmlns:p14="http://schemas.microsoft.com/office/powerpoint/2010/main" val="14645847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229600" cy="5760680"/>
          </a:xfrm>
        </p:spPr>
        <p:txBody>
          <a:bodyPr>
            <a:normAutofit fontScale="70000" lnSpcReduction="20000"/>
          </a:bodyPr>
          <a:lstStyle/>
          <a:p>
            <a:r>
              <a:rPr lang="en-MY" sz="3600" dirty="0">
                <a:latin typeface="Bradley Hand ITC" pitchFamily="66" charset="0"/>
              </a:rPr>
              <a:t>Getting Ready to Read: Analyzing the Features of a </a:t>
            </a:r>
            <a:r>
              <a:rPr lang="en-MY" sz="3600" dirty="0" smtClean="0">
                <a:latin typeface="Bradley Hand ITC" pitchFamily="66" charset="0"/>
              </a:rPr>
              <a:t>Text</a:t>
            </a:r>
          </a:p>
          <a:p>
            <a:pPr marL="0" indent="0">
              <a:buNone/>
            </a:pPr>
            <a:endParaRPr lang="en-MY" sz="3600" dirty="0">
              <a:latin typeface="Bradley Hand ITC" pitchFamily="66" charset="0"/>
            </a:endParaRPr>
          </a:p>
          <a:p>
            <a:r>
              <a:rPr lang="en-MY" dirty="0"/>
              <a:t>There’s more to a good book or Website than the words. A well-designed textbook uses a variety of graphical and text features to organize the main ideas, illustrate key concepts, highlight important details, and point to supporting information</a:t>
            </a:r>
            <a:r>
              <a:rPr lang="en-MY" dirty="0" smtClean="0"/>
              <a:t>.</a:t>
            </a:r>
          </a:p>
          <a:p>
            <a:r>
              <a:rPr lang="en-MY" dirty="0" smtClean="0"/>
              <a:t> </a:t>
            </a:r>
            <a:r>
              <a:rPr lang="en-MY" dirty="0"/>
              <a:t>When features recur in predictable patterns, they help the reader to find information and make connections. </a:t>
            </a:r>
            <a:endParaRPr lang="en-MY" dirty="0" smtClean="0"/>
          </a:p>
          <a:p>
            <a:r>
              <a:rPr lang="en-MY" dirty="0" smtClean="0"/>
              <a:t>Readers </a:t>
            </a:r>
            <a:r>
              <a:rPr lang="en-MY" dirty="0"/>
              <a:t>who understand how to use these features spend less time unlocking the text, and have more energy to concentrate on the content</a:t>
            </a:r>
            <a:r>
              <a:rPr lang="en-MY" dirty="0" smtClean="0"/>
              <a:t>.</a:t>
            </a:r>
          </a:p>
          <a:p>
            <a:r>
              <a:rPr lang="en-MY" dirty="0" smtClean="0"/>
              <a:t> </a:t>
            </a:r>
            <a:r>
              <a:rPr lang="en-MY" dirty="0"/>
              <a:t>In this strategy, students go beyond previewing to examine and analyze a textbook and determine how the features will help them to find and use the information for learning. </a:t>
            </a:r>
            <a:endParaRPr lang="en-MY" dirty="0" smtClean="0"/>
          </a:p>
          <a:p>
            <a:r>
              <a:rPr lang="en-MY" dirty="0" smtClean="0"/>
              <a:t>You </a:t>
            </a:r>
            <a:r>
              <a:rPr lang="en-MY" dirty="0"/>
              <a:t>can use the same strategy to deconstruct other types of text – in magazines, e-zines, newspapers, e-learning modules, and more.</a:t>
            </a:r>
          </a:p>
        </p:txBody>
      </p:sp>
    </p:spTree>
    <p:extLst>
      <p:ext uri="{BB962C8B-B14F-4D97-AF65-F5344CB8AC3E}">
        <p14:creationId xmlns="" xmlns:p14="http://schemas.microsoft.com/office/powerpoint/2010/main" val="28096971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404664"/>
            <a:ext cx="8229600" cy="5933296"/>
          </a:xfrm>
        </p:spPr>
        <p:txBody>
          <a:bodyPr>
            <a:normAutofit fontScale="85000" lnSpcReduction="20000"/>
          </a:bodyPr>
          <a:lstStyle/>
          <a:p>
            <a:r>
              <a:rPr lang="en-MY" dirty="0">
                <a:latin typeface="Bradley Hand ITC" pitchFamily="66" charset="0"/>
              </a:rPr>
              <a:t>Engaging in Reading: </a:t>
            </a:r>
            <a:r>
              <a:rPr lang="en-MY" dirty="0" smtClean="0">
                <a:latin typeface="Bradley Hand ITC" pitchFamily="66" charset="0"/>
              </a:rPr>
              <a:t>Visualizing</a:t>
            </a:r>
          </a:p>
          <a:p>
            <a:pPr>
              <a:buNone/>
            </a:pPr>
            <a:endParaRPr lang="en-MY" dirty="0">
              <a:latin typeface="Bradley Hand ITC" pitchFamily="66" charset="0"/>
            </a:endParaRPr>
          </a:p>
          <a:p>
            <a:r>
              <a:rPr lang="en-MY" dirty="0"/>
              <a:t>Visualizing text is a crucial skill for students because if they can get the picture, often they’ve got the concept</a:t>
            </a:r>
            <a:r>
              <a:rPr lang="en-MY" dirty="0" smtClean="0"/>
              <a:t>.</a:t>
            </a:r>
          </a:p>
          <a:p>
            <a:r>
              <a:rPr lang="en-MY" dirty="0" smtClean="0"/>
              <a:t> </a:t>
            </a:r>
            <a:r>
              <a:rPr lang="en-MY" dirty="0"/>
              <a:t>When students don’t get those pictures in their heads, the teacher may need to think aloud and talk them through the ideas in the text, explaining the pictures that come to mind</a:t>
            </a:r>
            <a:r>
              <a:rPr lang="en-MY" dirty="0" smtClean="0"/>
              <a:t>.</a:t>
            </a:r>
          </a:p>
          <a:p>
            <a:r>
              <a:rPr lang="en-MY" dirty="0" smtClean="0"/>
              <a:t> </a:t>
            </a:r>
            <a:r>
              <a:rPr lang="en-MY" dirty="0"/>
              <a:t>Visualization can help students to focus, remember, and apply their learning in new and creative situations. </a:t>
            </a:r>
            <a:endParaRPr lang="en-MY" dirty="0" smtClean="0"/>
          </a:p>
          <a:p>
            <a:r>
              <a:rPr lang="en-MY" dirty="0" smtClean="0"/>
              <a:t>It </a:t>
            </a:r>
            <a:r>
              <a:rPr lang="en-MY" dirty="0"/>
              <a:t>is an invaluable skill in subjects such as Math, Science, and Design &amp; Technology, where understanding spatial relationships can be a key to solving complex problems.</a:t>
            </a:r>
          </a:p>
        </p:txBody>
      </p:sp>
    </p:spTree>
    <p:extLst>
      <p:ext uri="{BB962C8B-B14F-4D97-AF65-F5344CB8AC3E}">
        <p14:creationId xmlns="" xmlns:p14="http://schemas.microsoft.com/office/powerpoint/2010/main" val="3262924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904696"/>
          </a:xfrm>
        </p:spPr>
        <p:txBody>
          <a:bodyPr/>
          <a:lstStyle/>
          <a:p>
            <a:pPr marL="137160" indent="0">
              <a:buNone/>
            </a:pPr>
            <a:r>
              <a:rPr lang="en-MY" dirty="0" smtClean="0">
                <a:latin typeface="Bradley Hand ITC" pitchFamily="66" charset="0"/>
              </a:rPr>
              <a:t>: </a:t>
            </a:r>
            <a:r>
              <a:rPr lang="en-MY" dirty="0">
                <a:latin typeface="Bradley Hand ITC" pitchFamily="66" charset="0"/>
              </a:rPr>
              <a:t>Making Notes</a:t>
            </a:r>
          </a:p>
          <a:p>
            <a:r>
              <a:rPr lang="en-MY" dirty="0" smtClean="0"/>
              <a:t>Purpose</a:t>
            </a:r>
            <a:endParaRPr lang="en-MY" dirty="0"/>
          </a:p>
          <a:p>
            <a:r>
              <a:rPr lang="en-MY" dirty="0"/>
              <a:t>• Provide strategies for remembering what one reads.</a:t>
            </a:r>
          </a:p>
          <a:p>
            <a:r>
              <a:rPr lang="en-MY" dirty="0"/>
              <a:t>• Provide a tool for summarizing information and ideas, making connections, and seeing patterns and trends in course-related materials</a:t>
            </a:r>
          </a:p>
        </p:txBody>
      </p:sp>
      <p:pic>
        <p:nvPicPr>
          <p:cNvPr id="4098" name="Picture 2" descr="C:\Program Files (x86)\Microsoft Office\MEDIA\CAGCAT10\j0301252.wmf"/>
          <p:cNvPicPr>
            <a:picLocks noChangeAspect="1" noChangeArrowheads="1"/>
          </p:cNvPicPr>
          <p:nvPr/>
        </p:nvPicPr>
        <p:blipFill>
          <a:blip r:embed="rId2"/>
          <a:srcRect/>
          <a:stretch>
            <a:fillRect/>
          </a:stretch>
        </p:blipFill>
        <p:spPr bwMode="auto">
          <a:xfrm>
            <a:off x="6357949" y="4357694"/>
            <a:ext cx="2504919" cy="2143140"/>
          </a:xfrm>
          <a:prstGeom prst="rect">
            <a:avLst/>
          </a:prstGeom>
          <a:noFill/>
        </p:spPr>
      </p:pic>
    </p:spTree>
    <p:extLst>
      <p:ext uri="{BB962C8B-B14F-4D97-AF65-F5344CB8AC3E}">
        <p14:creationId xmlns="" xmlns:p14="http://schemas.microsoft.com/office/powerpoint/2010/main" val="98528506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347</TotalTime>
  <Words>931</Words>
  <Application>Microsoft Office PowerPoint</Application>
  <PresentationFormat>On-screen Show (4:3)</PresentationFormat>
  <Paragraphs>97</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Trek</vt:lpstr>
      <vt:lpstr> reading strategies </vt:lpstr>
      <vt:lpstr>Slide 2</vt:lpstr>
      <vt:lpstr>Slide 3</vt:lpstr>
      <vt:lpstr>Slide 4</vt:lpstr>
      <vt:lpstr>Slide 5</vt:lpstr>
      <vt:lpstr>Slide 6</vt:lpstr>
      <vt:lpstr>Slide 7</vt:lpstr>
      <vt:lpstr>Slide 8</vt:lpstr>
      <vt:lpstr>Slide 9</vt:lpstr>
      <vt:lpstr>Slide 10</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Reading Strategies</dc:title>
  <dc:creator>ACER</dc:creator>
  <cp:lastModifiedBy>Bakri</cp:lastModifiedBy>
  <cp:revision>18</cp:revision>
  <dcterms:created xsi:type="dcterms:W3CDTF">2014-11-06T15:15:00Z</dcterms:created>
  <dcterms:modified xsi:type="dcterms:W3CDTF">2015-01-15T03:46:12Z</dcterms:modified>
</cp:coreProperties>
</file>